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19"/>
  </p:notesMasterIdLst>
  <p:sldIdLst>
    <p:sldId id="411" r:id="rId3"/>
    <p:sldId id="412" r:id="rId4"/>
    <p:sldId id="413" r:id="rId5"/>
    <p:sldId id="414" r:id="rId6"/>
    <p:sldId id="415" r:id="rId7"/>
    <p:sldId id="399" r:id="rId8"/>
    <p:sldId id="400" r:id="rId9"/>
    <p:sldId id="416" r:id="rId10"/>
    <p:sldId id="404" r:id="rId11"/>
    <p:sldId id="405" r:id="rId12"/>
    <p:sldId id="406" r:id="rId13"/>
    <p:sldId id="407" r:id="rId14"/>
    <p:sldId id="408" r:id="rId15"/>
    <p:sldId id="409" r:id="rId16"/>
    <p:sldId id="401" r:id="rId17"/>
    <p:sldId id="40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BDD7EE"/>
    <a:srgbClr val="17519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3F24A-0F7A-4786-87DD-EB9EF87C6FA8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D95EE-630B-4653-B2A4-70395684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53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903A-F384-45F8-8F54-371D1B909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D0764-DC1C-4C58-A1F1-9F4E6C68A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C237-D8E3-4541-8438-F37A3AA2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76E9C-B1A8-49EF-91E2-B003CCF6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6E83-485B-471D-AA0B-DB04A622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27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0120-A80D-424C-9C2E-92F374E7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296E0-3415-4438-8194-E33F141E5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B0407-E801-4E75-A256-2D6FFAB40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80971-6FD3-4AF0-B215-29318567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B16C-F93C-4522-ACAE-3461009C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23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E16A6-1419-4631-812C-181D39144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9B741-71C2-4806-872C-6DF4210AC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A9888-C411-403F-8BE4-71A300AE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BE751-FB1E-486F-9BF7-F0492EA39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C1B2-343C-43AD-A8CD-6565EA4C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848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1">
    <p:bg>
      <p:bgPr>
        <a:gradFill flip="none" rotWithShape="1">
          <a:gsLst>
            <a:gs pos="6000">
              <a:schemeClr val="bg1">
                <a:lumMod val="50000"/>
              </a:schemeClr>
            </a:gs>
            <a:gs pos="95000">
              <a:srgbClr val="49B19D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fence, building&#10;&#10;Description automatically generated">
            <a:extLst>
              <a:ext uri="{FF2B5EF4-FFF2-40B4-BE49-F238E27FC236}">
                <a16:creationId xmlns:a16="http://schemas.microsoft.com/office/drawing/2014/main" id="{B64C04F7-6C77-CF47-8812-DDBC0B00B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0"/>
          </a:blip>
          <a:srcRect l="1026" t="8677" r="1026" b="867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5831698"/>
            <a:ext cx="9982200" cy="46914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36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4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3DE5D3-660C-EE47-971E-ED6306981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2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E441049-3E58-544E-85DA-4A2E7CDF4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30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47CD46A-6DB4-A241-A63D-3E0B44ACE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20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CD5EE1B-8C08-EC49-81C8-8BDCD90D7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00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9AF170-AC0F-AE4E-855A-7E3CC573D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95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5B77A-2929-1645-ADF2-F0636D78F6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/>
          <a:p>
            <a:pPr algn="l"/>
            <a:endParaRPr lang="en-US" b="1" dirty="0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A423F-24C0-1342-83EB-58BD4D794F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/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5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C946-1736-401E-82FE-5339820D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F6906-A91D-46C1-919C-EFFC66466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8D796-8048-4573-BD3C-28D62F21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2C7DD-A905-418D-9BD9-6F8147AF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690F6-F9CC-43DF-AD2C-9AB427EC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442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FD099-2E1C-9F45-88F0-45D72CD34F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/>
          <a:p>
            <a:pPr algn="l"/>
            <a:endParaRPr lang="en-US" b="1" dirty="0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6B269-C337-EE40-99EF-80E4629EF1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/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7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EEF952-C24A-5446-AE21-5757976B7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pPr algn="l"/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7F8E7-F1A9-7340-B58E-75CF14B94C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69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5E73A-0AA5-5E4A-8C3E-5E4AE820D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pPr algn="l"/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BA2D4-BEEA-5C46-AD98-EB54A88C24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88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4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32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_Dell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6" name="Picture 5" descr="DellTech_Logo_Hz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575" y="6452777"/>
            <a:ext cx="1433160" cy="1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784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6" name="Picture 5" descr="DellTech_Logo_Hz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575" y="6452777"/>
            <a:ext cx="1433160" cy="1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21033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C974-C641-45D1-8F9E-94B77CCC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CB986-9B6C-4741-A787-AABAAD66C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4FC80-5EC4-4E0F-BD7A-3BC623EA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E1DF7-8F48-422E-9116-D6F462A5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2409-FFFD-41BA-800E-2FC149AC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15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D04B-DB1D-4648-BC90-05C080A3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51D29-E5AE-468C-8BB3-297D03F4F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715A4-61BD-4306-940E-2D9178E20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5B06B-0FA7-461B-80BF-6D6AA083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08927-066B-49ED-AC81-EB1C2A80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DC601-79E1-4AFF-B2F9-814DAD86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32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0F36-B49B-4E9C-9132-3E628E43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36266-D7C4-4B37-8DC3-D0AF8C508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F059D-2667-41EE-BD3F-7ED3D8612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A103D-8800-4237-AAA5-F121D3E7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B19D4-95EF-4EA1-AD98-C58E1743D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4B22A9-050D-4F83-B26D-AB3AD055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1AA1D-E735-4FE7-8B5A-0B13B7A1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B17BC-23B9-4D72-9059-C4755E96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52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4AA67-3311-431A-A638-41CCC9AD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A7488-B2DA-46CF-AEDF-8C9EF561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63D2C-2FEC-4C20-90CB-8C9A2802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4C90E-A36E-490C-B065-AD408B7D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58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133E6-8D62-400D-8052-F59D4B64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3F074-E399-46ED-BA01-4CDFCF70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CD8DE-884D-411E-9AA4-B4CD67F7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4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472A-F816-4F1C-AEBC-D10F4454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2FFD-2FB8-4A2A-83BF-D20862D47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477E8-2FA1-478C-AE00-0150CB694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D5686-7F16-4BF5-BF4E-D155384A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4AF1F-705E-4117-AFFE-F5EC1A56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4CD2B-3B4A-4B45-B2C0-E528CED4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90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AF39-B6E3-4D9F-98E9-21D67971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21304-32E2-4285-94CD-C2D7DDB8F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27453-57CF-43FB-9863-D021CC24F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66618-5CDD-40AC-9476-73D0F7A1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E4AA1-9F94-44A2-830D-5B8EFFED4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F5705-4CCA-4613-8FBD-5F300D93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91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F8FAF-8FD1-4AC0-8836-3ACD7AD9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399B3-464F-4CBB-94E4-7B134302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0A28-F795-45DB-9B04-9407A6D33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07FD5-3BF4-45F2-9CCA-C1C3D7A9BDC2}" type="datetimeFigureOut">
              <a:rPr lang="en-IN" smtClean="0"/>
              <a:t>28-03-2020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EFF3E-93E0-44EB-9D07-25003BE69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5D9B-EFED-4393-BED1-56EE9989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82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FB75EE-CEAB-D248-9E4A-D54C2131D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11D31-1C9F-5E4F-96D5-23931E03E608}"/>
              </a:ext>
            </a:extLst>
          </p:cNvPr>
          <p:cNvSpPr/>
          <p:nvPr userDrawn="1"/>
        </p:nvSpPr>
        <p:spPr>
          <a:xfrm>
            <a:off x="431029" y="6462799"/>
            <a:ext cx="17876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808080"/>
                </a:solidFill>
              </a:rPr>
              <a:t>Dell </a:t>
            </a:r>
            <a:r>
              <a:rPr lang="en-US" sz="800" b="1" dirty="0">
                <a:solidFill>
                  <a:srgbClr val="808080"/>
                </a:solidFill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</a:rPr>
              <a:t> Internal Use </a:t>
            </a:r>
            <a:r>
              <a:rPr lang="en-US" sz="800" b="1" dirty="0">
                <a:solidFill>
                  <a:srgbClr val="808080"/>
                </a:solidFill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</a:rPr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37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hyperlink" Target="http://hive.apache.org/" TargetMode="External"/><Relationship Id="rId4" Type="http://schemas.openxmlformats.org/officeDocument/2006/relationships/hyperlink" Target="http://hadoop.apache.org/" TargetMode="Externa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2F93348-BED0-4828-AB5F-EEFB8925F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09" y="836246"/>
            <a:ext cx="9762592" cy="550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8DDFD8-19D7-41CA-B2EA-7C99817D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09" y="114374"/>
            <a:ext cx="10515600" cy="471121"/>
          </a:xfrm>
        </p:spPr>
        <p:txBody>
          <a:bodyPr>
            <a:normAutofit fontScale="90000"/>
          </a:bodyPr>
          <a:lstStyle/>
          <a:p>
            <a:r>
              <a:rPr lang="en-IN" dirty="0"/>
              <a:t>Big Data World</a:t>
            </a:r>
          </a:p>
        </p:txBody>
      </p:sp>
    </p:spTree>
    <p:extLst>
      <p:ext uri="{BB962C8B-B14F-4D97-AF65-F5344CB8AC3E}">
        <p14:creationId xmlns:p14="http://schemas.microsoft.com/office/powerpoint/2010/main" val="264980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E14CA5-1C70-4B52-8FC5-B5CEE4AF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7" y="860293"/>
            <a:ext cx="10986065" cy="51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AFC187-13EB-4551-842D-311AEC5A0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3" t="16700" r="6667" b="9699"/>
          <a:stretch/>
        </p:blipFill>
        <p:spPr>
          <a:xfrm>
            <a:off x="589280" y="1297714"/>
            <a:ext cx="10942320" cy="50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67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B39E18-6080-4CCB-B108-695CE2A8C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16700" r="6750" b="9699"/>
          <a:stretch/>
        </p:blipFill>
        <p:spPr>
          <a:xfrm>
            <a:off x="609600" y="1297714"/>
            <a:ext cx="10911840" cy="50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86C5FD-BD79-4ABC-B950-BF2B3E9A2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16700" r="6833" b="9699"/>
          <a:stretch/>
        </p:blipFill>
        <p:spPr>
          <a:xfrm>
            <a:off x="640080" y="1297714"/>
            <a:ext cx="10871200" cy="50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94190D-7975-4D57-B892-ADBA09B14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16700" r="7084" b="9699"/>
          <a:stretch/>
        </p:blipFill>
        <p:spPr>
          <a:xfrm>
            <a:off x="640080" y="1297714"/>
            <a:ext cx="10840720" cy="50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02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D9205A5-5E57-4A94-A42B-8DDE5DA7C8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9" y="1449188"/>
            <a:ext cx="1213961" cy="5058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5FCB14-8A28-4BE1-9A91-9A49BDEB6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10" y="1449187"/>
            <a:ext cx="1258135" cy="51373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A85C67-E9A4-4E72-BBD4-44B96215839E}"/>
              </a:ext>
            </a:extLst>
          </p:cNvPr>
          <p:cNvCxnSpPr>
            <a:stCxn id="29" idx="3"/>
          </p:cNvCxnSpPr>
          <p:nvPr/>
        </p:nvCxnSpPr>
        <p:spPr>
          <a:xfrm flipV="1">
            <a:off x="1416610" y="1702096"/>
            <a:ext cx="492318" cy="1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7246C5F-D99C-4020-82A7-979BDCAD8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842" y="1509403"/>
            <a:ext cx="1213961" cy="50581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E92CD84-BE1A-4603-81BB-307A1714A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03" y="1509403"/>
            <a:ext cx="1258135" cy="513738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ABCB2A-D920-4F20-A7AF-D4D2EE9D08CA}"/>
              </a:ext>
            </a:extLst>
          </p:cNvPr>
          <p:cNvCxnSpPr>
            <a:stCxn id="58" idx="3"/>
          </p:cNvCxnSpPr>
          <p:nvPr/>
        </p:nvCxnSpPr>
        <p:spPr>
          <a:xfrm flipV="1">
            <a:off x="5150803" y="1762311"/>
            <a:ext cx="492318" cy="1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5BE47BE-CD40-4CC8-84F7-163C26F1BC91}"/>
              </a:ext>
            </a:extLst>
          </p:cNvPr>
          <p:cNvCxnSpPr/>
          <p:nvPr/>
        </p:nvCxnSpPr>
        <p:spPr>
          <a:xfrm flipV="1">
            <a:off x="3240744" y="1775394"/>
            <a:ext cx="492318" cy="1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B552EB20-0DE8-4ED8-B3A5-5ED780CD8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139" y="1522484"/>
            <a:ext cx="1213961" cy="505817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CD2927-DC86-4830-BF36-ACA74F618A31}"/>
              </a:ext>
            </a:extLst>
          </p:cNvPr>
          <p:cNvCxnSpPr/>
          <p:nvPr/>
        </p:nvCxnSpPr>
        <p:spPr>
          <a:xfrm flipV="1">
            <a:off x="6977041" y="1788474"/>
            <a:ext cx="492318" cy="1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139F5DD-F3EC-4BA0-A7C8-192103F988B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23789" y="3770496"/>
            <a:ext cx="999638" cy="78371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95F9B97-68C3-419D-A048-528333B959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86" y="3770497"/>
            <a:ext cx="688640" cy="918187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D634DB-C5AA-4BF9-BE48-C0D2351B88C7}"/>
              </a:ext>
            </a:extLst>
          </p:cNvPr>
          <p:cNvCxnSpPr/>
          <p:nvPr/>
        </p:nvCxnSpPr>
        <p:spPr>
          <a:xfrm flipV="1">
            <a:off x="4323427" y="4229590"/>
            <a:ext cx="492318" cy="1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D29826C-BB29-4FCC-909D-577D51EEF426}"/>
              </a:ext>
            </a:extLst>
          </p:cNvPr>
          <p:cNvCxnSpPr/>
          <p:nvPr/>
        </p:nvCxnSpPr>
        <p:spPr>
          <a:xfrm flipV="1">
            <a:off x="5596207" y="4229589"/>
            <a:ext cx="492318" cy="1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F730C006-E68E-43EA-A4A2-C2890334B7B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9077" y="3770496"/>
            <a:ext cx="999638" cy="783716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D6D960-1F8D-4C62-80EA-18C5A688E027}"/>
              </a:ext>
            </a:extLst>
          </p:cNvPr>
          <p:cNvCxnSpPr/>
          <p:nvPr/>
        </p:nvCxnSpPr>
        <p:spPr>
          <a:xfrm flipV="1">
            <a:off x="7268715" y="4229590"/>
            <a:ext cx="492318" cy="1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E9F4ED55-7990-4594-8F78-A318ADF275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1" y="3976680"/>
            <a:ext cx="1213961" cy="505817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16795BA-D400-4C6C-ABED-AA3C0E9E6DF3}"/>
              </a:ext>
            </a:extLst>
          </p:cNvPr>
          <p:cNvCxnSpPr>
            <a:stCxn id="70" idx="3"/>
          </p:cNvCxnSpPr>
          <p:nvPr/>
        </p:nvCxnSpPr>
        <p:spPr>
          <a:xfrm flipV="1">
            <a:off x="1423682" y="4229588"/>
            <a:ext cx="492318" cy="1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422A3CB3-9AA3-4321-A529-586A44F93D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129" y="3896942"/>
            <a:ext cx="902894" cy="6652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623E920-0351-4CA8-BE80-E5C1A137CEE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17543" y="4951541"/>
            <a:ext cx="456653" cy="60887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113EC362-8BDE-44CA-A10F-CCA8BB009B9D}"/>
              </a:ext>
            </a:extLst>
          </p:cNvPr>
          <p:cNvSpPr/>
          <p:nvPr/>
        </p:nvSpPr>
        <p:spPr>
          <a:xfrm>
            <a:off x="4875038" y="3501536"/>
            <a:ext cx="2965706" cy="2456205"/>
          </a:xfrm>
          <a:prstGeom prst="rect">
            <a:avLst/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AA13B49-4471-4A33-B919-0812803FF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40" y="3787768"/>
            <a:ext cx="688640" cy="918187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A99E180-A0E6-40C1-AD09-DC5BD2C73A96}"/>
              </a:ext>
            </a:extLst>
          </p:cNvPr>
          <p:cNvCxnSpPr/>
          <p:nvPr/>
        </p:nvCxnSpPr>
        <p:spPr>
          <a:xfrm flipV="1">
            <a:off x="2684283" y="4246861"/>
            <a:ext cx="492318" cy="1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8445283-56AD-4B86-B773-34F029BAE398}"/>
              </a:ext>
            </a:extLst>
          </p:cNvPr>
          <p:cNvSpPr txBox="1"/>
          <p:nvPr/>
        </p:nvSpPr>
        <p:spPr>
          <a:xfrm>
            <a:off x="6832808" y="5519886"/>
            <a:ext cx="1033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10x – 100x</a:t>
            </a:r>
          </a:p>
        </p:txBody>
      </p:sp>
      <p:sp>
        <p:nvSpPr>
          <p:cNvPr id="80" name="Up Arrow 28">
            <a:extLst>
              <a:ext uri="{FF2B5EF4-FFF2-40B4-BE49-F238E27FC236}">
                <a16:creationId xmlns:a16="http://schemas.microsoft.com/office/drawing/2014/main" id="{14FE9579-88CC-4C3B-877C-216EBBEB6B37}"/>
              </a:ext>
            </a:extLst>
          </p:cNvPr>
          <p:cNvSpPr/>
          <p:nvPr/>
        </p:nvSpPr>
        <p:spPr>
          <a:xfrm>
            <a:off x="7167861" y="5195264"/>
            <a:ext cx="201709" cy="462852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9" grpId="0"/>
      <p:bldP spid="8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62B6E8-C89A-423A-9515-39330EEE70CD}"/>
              </a:ext>
            </a:extLst>
          </p:cNvPr>
          <p:cNvGraphicFramePr>
            <a:graphicFrameLocks noGrp="1"/>
          </p:cNvGraphicFramePr>
          <p:nvPr/>
        </p:nvGraphicFramePr>
        <p:xfrm>
          <a:off x="558800" y="607906"/>
          <a:ext cx="9438639" cy="4748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213">
                  <a:extLst>
                    <a:ext uri="{9D8B030D-6E8A-4147-A177-3AD203B41FA5}">
                      <a16:colId xmlns:a16="http://schemas.microsoft.com/office/drawing/2014/main" val="2391018320"/>
                    </a:ext>
                  </a:extLst>
                </a:gridCol>
                <a:gridCol w="3146213">
                  <a:extLst>
                    <a:ext uri="{9D8B030D-6E8A-4147-A177-3AD203B41FA5}">
                      <a16:colId xmlns:a16="http://schemas.microsoft.com/office/drawing/2014/main" val="443397452"/>
                    </a:ext>
                  </a:extLst>
                </a:gridCol>
                <a:gridCol w="3146213">
                  <a:extLst>
                    <a:ext uri="{9D8B030D-6E8A-4147-A177-3AD203B41FA5}">
                      <a16:colId xmlns:a16="http://schemas.microsoft.com/office/drawing/2014/main" val="166852517"/>
                    </a:ext>
                  </a:extLst>
                </a:gridCol>
              </a:tblGrid>
              <a:tr h="578062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846649"/>
                  </a:ext>
                </a:extLst>
              </a:tr>
              <a:tr h="578062"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than traditional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100X faster than MapReduce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28688"/>
                  </a:ext>
                </a:extLst>
              </a:tr>
              <a:tr h="578062">
                <a:tc>
                  <a:txBody>
                    <a:bodyPr/>
                    <a:lstStyle/>
                    <a:p>
                      <a:r>
                        <a:rPr lang="en-US" dirty="0"/>
                        <a:t>Ease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and lengthy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Compact and easier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77077"/>
                  </a:ext>
                </a:extLst>
              </a:tr>
              <a:tr h="578062">
                <a:tc>
                  <a:txBody>
                    <a:bodyPr/>
                    <a:lstStyle/>
                    <a:p>
                      <a:r>
                        <a:rPr lang="en-US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 data on 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 data-in 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751399"/>
                  </a:ext>
                </a:extLst>
              </a:tr>
              <a:tr h="578062">
                <a:tc>
                  <a:txBody>
                    <a:bodyPr/>
                    <a:lstStyle/>
                    <a:p>
                      <a:r>
                        <a:rPr lang="en-US" dirty="0"/>
                        <a:t>Written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767102"/>
                  </a:ext>
                </a:extLst>
              </a:tr>
              <a:tr h="578062">
                <a:tc>
                  <a:txBody>
                    <a:bodyPr/>
                    <a:lstStyle/>
                    <a:p>
                      <a:r>
                        <a:rPr lang="en-US" dirty="0"/>
                        <a:t>Data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Batch/real-time/Iterative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317736"/>
                  </a:ext>
                </a:extLst>
              </a:tr>
              <a:tr h="578062">
                <a:tc>
                  <a:txBody>
                    <a:bodyPr/>
                    <a:lstStyle/>
                    <a:p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Mahout on top of Hadoop provides ML </a:t>
                      </a:r>
                      <a:r>
                        <a:rPr lang="en-US" dirty="0" err="1"/>
                        <a:t>algo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MLLib provides ML </a:t>
                      </a:r>
                      <a:r>
                        <a:rPr lang="en-US" dirty="0" err="1"/>
                        <a:t>algo</a:t>
                      </a:r>
                      <a:r>
                        <a:rPr lang="en-US" dirty="0"/>
                        <a:t> with fast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31807"/>
                  </a:ext>
                </a:extLst>
              </a:tr>
              <a:tr h="578062">
                <a:tc>
                  <a:txBody>
                    <a:bodyPr/>
                    <a:lstStyle/>
                    <a:p>
                      <a:r>
                        <a:rPr lang="en-US" dirty="0"/>
                        <a:t>Catching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Doesn’t support catching of the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Catches the data in memory &amp; enhance system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8553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4CABDA3C-B128-4449-9A01-EDB741479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991" y="607906"/>
            <a:ext cx="1286255" cy="5252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13387A7-EAE9-4A2A-8FD5-84E9BC8833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46041" y="299075"/>
            <a:ext cx="1154120" cy="90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5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8DDFD8-19D7-41CA-B2EA-7C99817D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09" y="114374"/>
            <a:ext cx="10515600" cy="471121"/>
          </a:xfrm>
        </p:spPr>
        <p:txBody>
          <a:bodyPr>
            <a:normAutofit fontScale="90000"/>
          </a:bodyPr>
          <a:lstStyle/>
          <a:p>
            <a:r>
              <a:rPr lang="en-IN" dirty="0"/>
              <a:t>Scaling Out Horizontally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31217D-6F90-4975-91F1-5C77815E4C9A}"/>
              </a:ext>
            </a:extLst>
          </p:cNvPr>
          <p:cNvGrpSpPr/>
          <p:nvPr/>
        </p:nvGrpSpPr>
        <p:grpSpPr>
          <a:xfrm>
            <a:off x="390525" y="986615"/>
            <a:ext cx="5705475" cy="3057525"/>
            <a:chOff x="5372100" y="2924175"/>
            <a:chExt cx="5705475" cy="30575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6A9C31-AC40-4171-9A37-C881B6A8BB66}"/>
                </a:ext>
              </a:extLst>
            </p:cNvPr>
            <p:cNvSpPr/>
            <p:nvPr/>
          </p:nvSpPr>
          <p:spPr>
            <a:xfrm>
              <a:off x="5372100" y="2924175"/>
              <a:ext cx="5705475" cy="305752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2C22E9-A6C4-4490-9F62-49E91E7D6B6F}"/>
                </a:ext>
              </a:extLst>
            </p:cNvPr>
            <p:cNvGrpSpPr/>
            <p:nvPr/>
          </p:nvGrpSpPr>
          <p:grpSpPr>
            <a:xfrm>
              <a:off x="5489067" y="3144664"/>
              <a:ext cx="5465445" cy="2624029"/>
              <a:chOff x="5489067" y="3144664"/>
              <a:chExt cx="5465445" cy="262402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FD21E14-1CBD-48EF-BA77-383D621F0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89067" y="4194178"/>
                <a:ext cx="360000" cy="525000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F12953-DBFE-4F95-92EA-E810905BEA5D}"/>
                  </a:ext>
                </a:extLst>
              </p:cNvPr>
              <p:cNvGrpSpPr/>
              <p:nvPr/>
            </p:nvGrpSpPr>
            <p:grpSpPr>
              <a:xfrm>
                <a:off x="6595446" y="3837027"/>
                <a:ext cx="360000" cy="1239303"/>
                <a:chOff x="6985971" y="3876747"/>
                <a:chExt cx="360000" cy="1239303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1B4E88BA-158A-471B-AFC2-CE2EBD10F6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5971" y="459105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AAEBF8C-F5B2-4482-8D73-CB227233180E}"/>
                    </a:ext>
                  </a:extLst>
                </p:cNvPr>
                <p:cNvCxnSpPr/>
                <p:nvPr/>
              </p:nvCxnSpPr>
              <p:spPr>
                <a:xfrm flipV="1">
                  <a:off x="7153271" y="4302125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03394E4-8C69-4A61-8768-3775C6AA6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5971" y="3876747"/>
                  <a:ext cx="360000" cy="5250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BBF9123-148F-4B15-925D-13BD9B3FABE7}"/>
                  </a:ext>
                </a:extLst>
              </p:cNvPr>
              <p:cNvGrpSpPr/>
              <p:nvPr/>
            </p:nvGrpSpPr>
            <p:grpSpPr>
              <a:xfrm>
                <a:off x="7589475" y="3837027"/>
                <a:ext cx="853770" cy="1239303"/>
                <a:chOff x="7703775" y="3876747"/>
                <a:chExt cx="853770" cy="1239303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308BFE54-44E8-4E75-A52D-4E13DE79B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75" y="459105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71C1709-D15F-4E36-94D1-197E16C13E74}"/>
                    </a:ext>
                  </a:extLst>
                </p:cNvPr>
                <p:cNvCxnSpPr/>
                <p:nvPr/>
              </p:nvCxnSpPr>
              <p:spPr>
                <a:xfrm flipV="1">
                  <a:off x="7871075" y="4302125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552AB03-F1A6-4DAD-87C8-8DD4EB2161A4}"/>
                    </a:ext>
                  </a:extLst>
                </p:cNvPr>
                <p:cNvCxnSpPr/>
                <p:nvPr/>
              </p:nvCxnSpPr>
              <p:spPr>
                <a:xfrm>
                  <a:off x="7968525" y="4877363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F2D4E7EE-2C20-42C0-95EA-6C86DB877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75" y="3876747"/>
                  <a:ext cx="360000" cy="52500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C533101A-C589-4B16-89C2-74E0517B1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7545" y="459105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0F9BA13-0993-4823-B14A-148E2079F59F}"/>
                    </a:ext>
                  </a:extLst>
                </p:cNvPr>
                <p:cNvCxnSpPr/>
                <p:nvPr/>
              </p:nvCxnSpPr>
              <p:spPr>
                <a:xfrm flipV="1">
                  <a:off x="8364845" y="4302125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3590E7C-0EBE-43A5-A63A-784484714B8C}"/>
                    </a:ext>
                  </a:extLst>
                </p:cNvPr>
                <p:cNvCxnSpPr/>
                <p:nvPr/>
              </p:nvCxnSpPr>
              <p:spPr>
                <a:xfrm>
                  <a:off x="7968525" y="4157663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1B71C86-E1B4-4731-B508-3014D1D1F4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7545" y="3876747"/>
                  <a:ext cx="360000" cy="5250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3AACC04-85FD-4025-B711-08A19C7B8C6A}"/>
                  </a:ext>
                </a:extLst>
              </p:cNvPr>
              <p:cNvGrpSpPr/>
              <p:nvPr/>
            </p:nvGrpSpPr>
            <p:grpSpPr>
              <a:xfrm>
                <a:off x="9084235" y="3144664"/>
                <a:ext cx="1870277" cy="2624029"/>
                <a:chOff x="9084235" y="3144664"/>
                <a:chExt cx="1870277" cy="2624029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AD48F953-A87B-4951-8ADA-9B9889CF4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4235" y="5243693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179CC92-1401-4F35-A42A-116B4FEAD5ED}"/>
                    </a:ext>
                  </a:extLst>
                </p:cNvPr>
                <p:cNvCxnSpPr/>
                <p:nvPr/>
              </p:nvCxnSpPr>
              <p:spPr>
                <a:xfrm>
                  <a:off x="9348985" y="553000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03473BBC-C608-40B3-A1CD-C9429A196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8005" y="5243693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B57A95A-BBE3-4720-BAF4-99E785B4A6CB}"/>
                    </a:ext>
                  </a:extLst>
                </p:cNvPr>
                <p:cNvCxnSpPr/>
                <p:nvPr/>
              </p:nvCxnSpPr>
              <p:spPr>
                <a:xfrm flipV="1">
                  <a:off x="9251535" y="4954768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290FAE8-0712-4BA5-AD3F-118E6549A24D}"/>
                    </a:ext>
                  </a:extLst>
                </p:cNvPr>
                <p:cNvCxnSpPr/>
                <p:nvPr/>
              </p:nvCxnSpPr>
              <p:spPr>
                <a:xfrm flipV="1">
                  <a:off x="9745305" y="4954768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6449A800-D03F-4613-88EB-EC30EABC06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4235" y="452939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C34641A6-5624-4D38-BBC6-11CA75C7342A}"/>
                    </a:ext>
                  </a:extLst>
                </p:cNvPr>
                <p:cNvCxnSpPr/>
                <p:nvPr/>
              </p:nvCxnSpPr>
              <p:spPr>
                <a:xfrm>
                  <a:off x="9348985" y="481030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5207DC5-B4BC-431A-B941-0F1A9E14D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8005" y="452939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12DCB15-FE2B-4847-8D2F-CA2C91976B35}"/>
                    </a:ext>
                  </a:extLst>
                </p:cNvPr>
                <p:cNvCxnSpPr/>
                <p:nvPr/>
              </p:nvCxnSpPr>
              <p:spPr>
                <a:xfrm flipV="1">
                  <a:off x="9251535" y="424568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F11E6A12-81F8-45E6-BED4-5ED637411A1B}"/>
                    </a:ext>
                  </a:extLst>
                </p:cNvPr>
                <p:cNvCxnSpPr/>
                <p:nvPr/>
              </p:nvCxnSpPr>
              <p:spPr>
                <a:xfrm flipV="1">
                  <a:off x="9745305" y="424568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FA5D677F-2D6D-4E53-ADE4-941B018E20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4235" y="3861507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5C177D2-AD21-4C82-8953-213A7FF1231E}"/>
                    </a:ext>
                  </a:extLst>
                </p:cNvPr>
                <p:cNvCxnSpPr/>
                <p:nvPr/>
              </p:nvCxnSpPr>
              <p:spPr>
                <a:xfrm flipV="1">
                  <a:off x="9251535" y="357258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8ED8605-11D9-49B2-A271-EDD0A4C567CF}"/>
                    </a:ext>
                  </a:extLst>
                </p:cNvPr>
                <p:cNvCxnSpPr/>
                <p:nvPr/>
              </p:nvCxnSpPr>
              <p:spPr>
                <a:xfrm>
                  <a:off x="9348985" y="414782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D656708-0FBA-4E5D-B656-45B2F5D2A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4235" y="3147204"/>
                  <a:ext cx="360000" cy="5250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FDAE619-DDDE-447D-8BEE-9197804F5C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8005" y="3861507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BEE5871-300D-4C66-A214-A825577FEEBC}"/>
                    </a:ext>
                  </a:extLst>
                </p:cNvPr>
                <p:cNvCxnSpPr/>
                <p:nvPr/>
              </p:nvCxnSpPr>
              <p:spPr>
                <a:xfrm flipV="1">
                  <a:off x="9745305" y="357258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B616987-B41C-440F-BC62-9F763C637943}"/>
                    </a:ext>
                  </a:extLst>
                </p:cNvPr>
                <p:cNvCxnSpPr/>
                <p:nvPr/>
              </p:nvCxnSpPr>
              <p:spPr>
                <a:xfrm>
                  <a:off x="9348985" y="342812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8E4576C-56AF-44D5-9144-436FFD14AF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8005" y="3147204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5C876E2-6B10-4E6A-AFF4-B53CFE5A22CD}"/>
                    </a:ext>
                  </a:extLst>
                </p:cNvPr>
                <p:cNvCxnSpPr/>
                <p:nvPr/>
              </p:nvCxnSpPr>
              <p:spPr>
                <a:xfrm>
                  <a:off x="9836405" y="552404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B29B7DE7-C1E3-47B9-9441-2EA731CCC5FB}"/>
                    </a:ext>
                  </a:extLst>
                </p:cNvPr>
                <p:cNvCxnSpPr/>
                <p:nvPr/>
              </p:nvCxnSpPr>
              <p:spPr>
                <a:xfrm>
                  <a:off x="9836405" y="480434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175EBCD-0C65-4520-852D-236A0338EA14}"/>
                    </a:ext>
                  </a:extLst>
                </p:cNvPr>
                <p:cNvCxnSpPr/>
                <p:nvPr/>
              </p:nvCxnSpPr>
              <p:spPr>
                <a:xfrm>
                  <a:off x="9836405" y="414186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49182A4-AFBF-4630-90D2-E9054C4AA2AC}"/>
                    </a:ext>
                  </a:extLst>
                </p:cNvPr>
                <p:cNvCxnSpPr/>
                <p:nvPr/>
              </p:nvCxnSpPr>
              <p:spPr>
                <a:xfrm>
                  <a:off x="9836405" y="342216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54B1418-6DBA-43FC-B8F3-9D239BE6C7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0742" y="5241153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03CBE1AD-90F3-4338-AEC6-CB4783837221}"/>
                    </a:ext>
                  </a:extLst>
                </p:cNvPr>
                <p:cNvCxnSpPr/>
                <p:nvPr/>
              </p:nvCxnSpPr>
              <p:spPr>
                <a:xfrm>
                  <a:off x="10365492" y="552746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5BA0C8DC-C33F-4331-91F1-6978675F4A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4512" y="5241153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1745F159-C85C-4E91-B777-84849BEAF087}"/>
                    </a:ext>
                  </a:extLst>
                </p:cNvPr>
                <p:cNvCxnSpPr/>
                <p:nvPr/>
              </p:nvCxnSpPr>
              <p:spPr>
                <a:xfrm flipV="1">
                  <a:off x="10268042" y="4952228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506F35F-67AE-49B6-BFFB-AA034B4FEF53}"/>
                    </a:ext>
                  </a:extLst>
                </p:cNvPr>
                <p:cNvCxnSpPr/>
                <p:nvPr/>
              </p:nvCxnSpPr>
              <p:spPr>
                <a:xfrm flipV="1">
                  <a:off x="10761812" y="4952228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AD65AE69-933E-4D94-8B74-506F50B1C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0742" y="452685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585F679C-C54C-48B6-BFA0-411A5671594F}"/>
                    </a:ext>
                  </a:extLst>
                </p:cNvPr>
                <p:cNvCxnSpPr/>
                <p:nvPr/>
              </p:nvCxnSpPr>
              <p:spPr>
                <a:xfrm>
                  <a:off x="10365492" y="480776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35150086-2663-4153-A711-B58BA38EA3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4512" y="452685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A1493D0-426E-470D-B26B-1538DE5C523D}"/>
                    </a:ext>
                  </a:extLst>
                </p:cNvPr>
                <p:cNvCxnSpPr/>
                <p:nvPr/>
              </p:nvCxnSpPr>
              <p:spPr>
                <a:xfrm flipV="1">
                  <a:off x="10268042" y="424314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27C8C14-1DE4-41A7-86A8-D4DFBD830A4C}"/>
                    </a:ext>
                  </a:extLst>
                </p:cNvPr>
                <p:cNvCxnSpPr/>
                <p:nvPr/>
              </p:nvCxnSpPr>
              <p:spPr>
                <a:xfrm flipV="1">
                  <a:off x="10761812" y="424314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9AE3EB2C-BB18-4A6C-BAF4-AD0965E13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0742" y="3858967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E341E22-F245-4C6B-A9DB-B98DC6C9D52A}"/>
                    </a:ext>
                  </a:extLst>
                </p:cNvPr>
                <p:cNvCxnSpPr/>
                <p:nvPr/>
              </p:nvCxnSpPr>
              <p:spPr>
                <a:xfrm flipV="1">
                  <a:off x="10268042" y="357004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5EDC6C5-F3AA-46BF-8D64-6D46C83BBC23}"/>
                    </a:ext>
                  </a:extLst>
                </p:cNvPr>
                <p:cNvCxnSpPr/>
                <p:nvPr/>
              </p:nvCxnSpPr>
              <p:spPr>
                <a:xfrm>
                  <a:off x="10365492" y="414528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34FE7B8E-9D0F-452D-87A1-09F04CA07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0742" y="3144664"/>
                  <a:ext cx="360000" cy="525000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4F75D5E4-2227-4155-896E-31D29BE53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4512" y="3858967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ADD47D-00DC-4438-B20D-E74EA9EF80EE}"/>
                    </a:ext>
                  </a:extLst>
                </p:cNvPr>
                <p:cNvCxnSpPr/>
                <p:nvPr/>
              </p:nvCxnSpPr>
              <p:spPr>
                <a:xfrm flipV="1">
                  <a:off x="10761812" y="357004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8F302A6-822A-4C39-B49D-CD0BE1741FB8}"/>
                    </a:ext>
                  </a:extLst>
                </p:cNvPr>
                <p:cNvCxnSpPr/>
                <p:nvPr/>
              </p:nvCxnSpPr>
              <p:spPr>
                <a:xfrm>
                  <a:off x="10365492" y="342558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CB993FF7-22FA-4AB7-A58F-033E64FDF7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4512" y="3144664"/>
                  <a:ext cx="360000" cy="525000"/>
                </a:xfrm>
                <a:prstGeom prst="rect">
                  <a:avLst/>
                </a:prstGeom>
              </p:spPr>
            </p:pic>
          </p:grpSp>
          <p:sp>
            <p:nvSpPr>
              <p:cNvPr id="14" name="Right Arrow 73">
                <a:extLst>
                  <a:ext uri="{FF2B5EF4-FFF2-40B4-BE49-F238E27FC236}">
                    <a16:creationId xmlns:a16="http://schemas.microsoft.com/office/drawing/2014/main" id="{F5A887CC-67E6-4500-869F-60748A62F5C8}"/>
                  </a:ext>
                </a:extLst>
              </p:cNvPr>
              <p:cNvSpPr/>
              <p:nvPr/>
            </p:nvSpPr>
            <p:spPr>
              <a:xfrm>
                <a:off x="6038850" y="4247022"/>
                <a:ext cx="400050" cy="419313"/>
              </a:xfrm>
              <a:prstGeom prst="rightArrow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ight Arrow 74">
                <a:extLst>
                  <a:ext uri="{FF2B5EF4-FFF2-40B4-BE49-F238E27FC236}">
                    <a16:creationId xmlns:a16="http://schemas.microsoft.com/office/drawing/2014/main" id="{0909B4E3-B47A-46FD-8A00-E888A4E5EB2A}"/>
                  </a:ext>
                </a:extLst>
              </p:cNvPr>
              <p:cNvSpPr/>
              <p:nvPr/>
            </p:nvSpPr>
            <p:spPr>
              <a:xfrm>
                <a:off x="7111992" y="4247022"/>
                <a:ext cx="400050" cy="419313"/>
              </a:xfrm>
              <a:prstGeom prst="rightArrow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ight Arrow 75">
                <a:extLst>
                  <a:ext uri="{FF2B5EF4-FFF2-40B4-BE49-F238E27FC236}">
                    <a16:creationId xmlns:a16="http://schemas.microsoft.com/office/drawing/2014/main" id="{1F8B5AE0-E9C0-4715-BAC9-DEED230E9356}"/>
                  </a:ext>
                </a:extLst>
              </p:cNvPr>
              <p:cNvSpPr/>
              <p:nvPr/>
            </p:nvSpPr>
            <p:spPr>
              <a:xfrm>
                <a:off x="8573257" y="4247022"/>
                <a:ext cx="400050" cy="419313"/>
              </a:xfrm>
              <a:prstGeom prst="rightArrow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1981CE1-BFD5-4642-B5C5-BC1D5038780D}"/>
              </a:ext>
            </a:extLst>
          </p:cNvPr>
          <p:cNvSpPr txBox="1"/>
          <p:nvPr/>
        </p:nvSpPr>
        <p:spPr>
          <a:xfrm>
            <a:off x="370337" y="4069431"/>
            <a:ext cx="558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Scaling “out” to bigger clusters of commodity-priced systems has almost a linear cost curve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4318B58-A455-45E6-A1B1-DC42994E19AC}"/>
              </a:ext>
            </a:extLst>
          </p:cNvPr>
          <p:cNvGrpSpPr/>
          <p:nvPr/>
        </p:nvGrpSpPr>
        <p:grpSpPr>
          <a:xfrm>
            <a:off x="7703867" y="893768"/>
            <a:ext cx="3505296" cy="4819650"/>
            <a:chOff x="7465695" y="1695450"/>
            <a:chExt cx="3047989" cy="5095874"/>
          </a:xfrm>
        </p:grpSpPr>
        <p:sp>
          <p:nvSpPr>
            <p:cNvPr id="101" name="Can 4">
              <a:extLst>
                <a:ext uri="{FF2B5EF4-FFF2-40B4-BE49-F238E27FC236}">
                  <a16:creationId xmlns:a16="http://schemas.microsoft.com/office/drawing/2014/main" id="{16249FA6-896E-4041-B4B4-100A99859359}"/>
                </a:ext>
              </a:extLst>
            </p:cNvPr>
            <p:cNvSpPr/>
            <p:nvPr/>
          </p:nvSpPr>
          <p:spPr>
            <a:xfrm>
              <a:off x="7477125" y="1971675"/>
              <a:ext cx="952500" cy="1209675"/>
            </a:xfrm>
            <a:prstGeom prst="can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2" name="Can 7">
              <a:extLst>
                <a:ext uri="{FF2B5EF4-FFF2-40B4-BE49-F238E27FC236}">
                  <a16:creationId xmlns:a16="http://schemas.microsoft.com/office/drawing/2014/main" id="{DCDAF1DC-B843-4531-9B0E-243A167FE46E}"/>
                </a:ext>
              </a:extLst>
            </p:cNvPr>
            <p:cNvSpPr/>
            <p:nvPr/>
          </p:nvSpPr>
          <p:spPr>
            <a:xfrm>
              <a:off x="9010650" y="2914649"/>
              <a:ext cx="952500" cy="533400"/>
            </a:xfrm>
            <a:prstGeom prst="can">
              <a:avLst>
                <a:gd name="adj" fmla="val 44643"/>
              </a:avLst>
            </a:prstGeom>
            <a:gradFill rotWithShape="1">
              <a:gsLst>
                <a:gs pos="0">
                  <a:srgbClr val="4E8542">
                    <a:tint val="83000"/>
                    <a:satMod val="100000"/>
                    <a:lumMod val="100000"/>
                  </a:srgbClr>
                </a:gs>
                <a:gs pos="100000">
                  <a:srgbClr val="4E8542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4E85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3" name="Can 6">
              <a:extLst>
                <a:ext uri="{FF2B5EF4-FFF2-40B4-BE49-F238E27FC236}">
                  <a16:creationId xmlns:a16="http://schemas.microsoft.com/office/drawing/2014/main" id="{C4D53222-2D2B-41BB-A8DC-B4B884638F0A}"/>
                </a:ext>
              </a:extLst>
            </p:cNvPr>
            <p:cNvSpPr/>
            <p:nvPr/>
          </p:nvSpPr>
          <p:spPr>
            <a:xfrm>
              <a:off x="9010650" y="2305049"/>
              <a:ext cx="952500" cy="533400"/>
            </a:xfrm>
            <a:prstGeom prst="can">
              <a:avLst>
                <a:gd name="adj" fmla="val 44643"/>
              </a:avLst>
            </a:prstGeom>
            <a:gradFill rotWithShape="1">
              <a:gsLst>
                <a:gs pos="0">
                  <a:srgbClr val="C19859">
                    <a:tint val="83000"/>
                    <a:satMod val="100000"/>
                    <a:lumMod val="100000"/>
                  </a:srgbClr>
                </a:gs>
                <a:gs pos="100000">
                  <a:srgbClr val="C19859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C1985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4" name="Can 5">
              <a:extLst>
                <a:ext uri="{FF2B5EF4-FFF2-40B4-BE49-F238E27FC236}">
                  <a16:creationId xmlns:a16="http://schemas.microsoft.com/office/drawing/2014/main" id="{AA180487-E895-4240-A412-0FBF8B8E2BBF}"/>
                </a:ext>
              </a:extLst>
            </p:cNvPr>
            <p:cNvSpPr/>
            <p:nvPr/>
          </p:nvSpPr>
          <p:spPr>
            <a:xfrm>
              <a:off x="9010650" y="1695450"/>
              <a:ext cx="952500" cy="533400"/>
            </a:xfrm>
            <a:prstGeom prst="can">
              <a:avLst>
                <a:gd name="adj" fmla="val 44643"/>
              </a:avLst>
            </a:prstGeom>
            <a:gradFill rotWithShape="1">
              <a:gsLst>
                <a:gs pos="0">
                  <a:srgbClr val="604878">
                    <a:tint val="83000"/>
                    <a:satMod val="100000"/>
                    <a:lumMod val="100000"/>
                  </a:srgbClr>
                </a:gs>
                <a:gs pos="100000">
                  <a:srgbClr val="604878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60487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5" name="Right Arrow 8">
              <a:extLst>
                <a:ext uri="{FF2B5EF4-FFF2-40B4-BE49-F238E27FC236}">
                  <a16:creationId xmlns:a16="http://schemas.microsoft.com/office/drawing/2014/main" id="{0D6FF015-281B-46EA-AEF2-5382A4BB9BAF}"/>
                </a:ext>
              </a:extLst>
            </p:cNvPr>
            <p:cNvSpPr/>
            <p:nvPr/>
          </p:nvSpPr>
          <p:spPr>
            <a:xfrm>
              <a:off x="8572500" y="2390775"/>
              <a:ext cx="295275" cy="523874"/>
            </a:xfrm>
            <a:prstGeom prst="rightArrow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6" name="Can 9">
              <a:extLst>
                <a:ext uri="{FF2B5EF4-FFF2-40B4-BE49-F238E27FC236}">
                  <a16:creationId xmlns:a16="http://schemas.microsoft.com/office/drawing/2014/main" id="{AA63BF66-1EA5-49CB-9732-07884750B531}"/>
                </a:ext>
              </a:extLst>
            </p:cNvPr>
            <p:cNvSpPr/>
            <p:nvPr/>
          </p:nvSpPr>
          <p:spPr>
            <a:xfrm>
              <a:off x="7486650" y="3800475"/>
              <a:ext cx="952500" cy="1209675"/>
            </a:xfrm>
            <a:prstGeom prst="can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7" name="Right Arrow 10">
              <a:extLst>
                <a:ext uri="{FF2B5EF4-FFF2-40B4-BE49-F238E27FC236}">
                  <a16:creationId xmlns:a16="http://schemas.microsoft.com/office/drawing/2014/main" id="{C198D8A0-E798-481F-BA3C-83BD74ED4478}"/>
                </a:ext>
              </a:extLst>
            </p:cNvPr>
            <p:cNvSpPr/>
            <p:nvPr/>
          </p:nvSpPr>
          <p:spPr>
            <a:xfrm>
              <a:off x="8582025" y="4219575"/>
              <a:ext cx="295275" cy="523874"/>
            </a:xfrm>
            <a:prstGeom prst="rightArrow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8" name="Can 11">
              <a:extLst>
                <a:ext uri="{FF2B5EF4-FFF2-40B4-BE49-F238E27FC236}">
                  <a16:creationId xmlns:a16="http://schemas.microsoft.com/office/drawing/2014/main" id="{F96B6D00-7544-469D-ABDC-48531DEB94B9}"/>
                </a:ext>
              </a:extLst>
            </p:cNvPr>
            <p:cNvSpPr/>
            <p:nvPr/>
          </p:nvSpPr>
          <p:spPr>
            <a:xfrm>
              <a:off x="9020175" y="3800475"/>
              <a:ext cx="409575" cy="1209675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9" name="Can 12">
              <a:extLst>
                <a:ext uri="{FF2B5EF4-FFF2-40B4-BE49-F238E27FC236}">
                  <a16:creationId xmlns:a16="http://schemas.microsoft.com/office/drawing/2014/main" id="{68153FAB-58BE-4D04-859B-B68731711291}"/>
                </a:ext>
              </a:extLst>
            </p:cNvPr>
            <p:cNvSpPr/>
            <p:nvPr/>
          </p:nvSpPr>
          <p:spPr>
            <a:xfrm>
              <a:off x="9553575" y="3800474"/>
              <a:ext cx="409575" cy="1209675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0" name="Can 13">
              <a:extLst>
                <a:ext uri="{FF2B5EF4-FFF2-40B4-BE49-F238E27FC236}">
                  <a16:creationId xmlns:a16="http://schemas.microsoft.com/office/drawing/2014/main" id="{6618A77E-1E56-4814-B321-EFEB2415765F}"/>
                </a:ext>
              </a:extLst>
            </p:cNvPr>
            <p:cNvSpPr/>
            <p:nvPr/>
          </p:nvSpPr>
          <p:spPr>
            <a:xfrm>
              <a:off x="10086975" y="3800474"/>
              <a:ext cx="409575" cy="1209675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1" name="Can 14">
              <a:extLst>
                <a:ext uri="{FF2B5EF4-FFF2-40B4-BE49-F238E27FC236}">
                  <a16:creationId xmlns:a16="http://schemas.microsoft.com/office/drawing/2014/main" id="{63DF6248-AFF4-4D9D-9D3D-E4DC9FF8D941}"/>
                </a:ext>
              </a:extLst>
            </p:cNvPr>
            <p:cNvSpPr/>
            <p:nvPr/>
          </p:nvSpPr>
          <p:spPr>
            <a:xfrm>
              <a:off x="7465695" y="5476875"/>
              <a:ext cx="952500" cy="1209675"/>
            </a:xfrm>
            <a:prstGeom prst="can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2" name="Right Arrow 15">
              <a:extLst>
                <a:ext uri="{FF2B5EF4-FFF2-40B4-BE49-F238E27FC236}">
                  <a16:creationId xmlns:a16="http://schemas.microsoft.com/office/drawing/2014/main" id="{F04F7E1E-EF26-4BED-BC86-7E1FFCF00D98}"/>
                </a:ext>
              </a:extLst>
            </p:cNvPr>
            <p:cNvSpPr/>
            <p:nvPr/>
          </p:nvSpPr>
          <p:spPr>
            <a:xfrm>
              <a:off x="8561070" y="5895975"/>
              <a:ext cx="295275" cy="523874"/>
            </a:xfrm>
            <a:prstGeom prst="rightArrow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3" name="Can 16">
              <a:extLst>
                <a:ext uri="{FF2B5EF4-FFF2-40B4-BE49-F238E27FC236}">
                  <a16:creationId xmlns:a16="http://schemas.microsoft.com/office/drawing/2014/main" id="{361EF97D-A863-430E-B82D-F73CFFB4672B}"/>
                </a:ext>
              </a:extLst>
            </p:cNvPr>
            <p:cNvSpPr/>
            <p:nvPr/>
          </p:nvSpPr>
          <p:spPr>
            <a:xfrm>
              <a:off x="8999217" y="5419730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604878">
                    <a:tint val="83000"/>
                    <a:satMod val="100000"/>
                    <a:lumMod val="100000"/>
                  </a:srgbClr>
                </a:gs>
                <a:gs pos="100000">
                  <a:srgbClr val="604878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60487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4" name="Can 17">
              <a:extLst>
                <a:ext uri="{FF2B5EF4-FFF2-40B4-BE49-F238E27FC236}">
                  <a16:creationId xmlns:a16="http://schemas.microsoft.com/office/drawing/2014/main" id="{AF8E696B-A5B6-4473-8767-E88C0BDB0E64}"/>
                </a:ext>
              </a:extLst>
            </p:cNvPr>
            <p:cNvSpPr/>
            <p:nvPr/>
          </p:nvSpPr>
          <p:spPr>
            <a:xfrm>
              <a:off x="8999219" y="5895977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C19859">
                    <a:tint val="83000"/>
                    <a:satMod val="100000"/>
                    <a:lumMod val="100000"/>
                  </a:srgbClr>
                </a:gs>
                <a:gs pos="100000">
                  <a:srgbClr val="C19859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C1985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5" name="Can 18">
              <a:extLst>
                <a:ext uri="{FF2B5EF4-FFF2-40B4-BE49-F238E27FC236}">
                  <a16:creationId xmlns:a16="http://schemas.microsoft.com/office/drawing/2014/main" id="{2E327C4A-80B5-494E-944E-0E94565F1A9E}"/>
                </a:ext>
              </a:extLst>
            </p:cNvPr>
            <p:cNvSpPr/>
            <p:nvPr/>
          </p:nvSpPr>
          <p:spPr>
            <a:xfrm>
              <a:off x="8999218" y="6372224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4E8542">
                    <a:tint val="83000"/>
                    <a:satMod val="100000"/>
                    <a:lumMod val="100000"/>
                  </a:srgbClr>
                </a:gs>
                <a:gs pos="100000">
                  <a:srgbClr val="4E8542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4E85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6" name="Can 19">
              <a:extLst>
                <a:ext uri="{FF2B5EF4-FFF2-40B4-BE49-F238E27FC236}">
                  <a16:creationId xmlns:a16="http://schemas.microsoft.com/office/drawing/2014/main" id="{EE7783B3-ED6C-40C3-BDE5-B0012E09C23C}"/>
                </a:ext>
              </a:extLst>
            </p:cNvPr>
            <p:cNvSpPr/>
            <p:nvPr/>
          </p:nvSpPr>
          <p:spPr>
            <a:xfrm>
              <a:off x="9551663" y="5419730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604878">
                    <a:tint val="83000"/>
                    <a:satMod val="100000"/>
                    <a:lumMod val="100000"/>
                  </a:srgbClr>
                </a:gs>
                <a:gs pos="100000">
                  <a:srgbClr val="604878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60487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7" name="Can 20">
              <a:extLst>
                <a:ext uri="{FF2B5EF4-FFF2-40B4-BE49-F238E27FC236}">
                  <a16:creationId xmlns:a16="http://schemas.microsoft.com/office/drawing/2014/main" id="{0B0F8305-AEF8-4C86-A51F-F4E77E143720}"/>
                </a:ext>
              </a:extLst>
            </p:cNvPr>
            <p:cNvSpPr/>
            <p:nvPr/>
          </p:nvSpPr>
          <p:spPr>
            <a:xfrm>
              <a:off x="9551665" y="5895977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C19859">
                    <a:tint val="83000"/>
                    <a:satMod val="100000"/>
                    <a:lumMod val="100000"/>
                  </a:srgbClr>
                </a:gs>
                <a:gs pos="100000">
                  <a:srgbClr val="C19859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C1985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8" name="Can 21">
              <a:extLst>
                <a:ext uri="{FF2B5EF4-FFF2-40B4-BE49-F238E27FC236}">
                  <a16:creationId xmlns:a16="http://schemas.microsoft.com/office/drawing/2014/main" id="{B48B8DC4-BDF6-498B-B24F-C41245C134B3}"/>
                </a:ext>
              </a:extLst>
            </p:cNvPr>
            <p:cNvSpPr/>
            <p:nvPr/>
          </p:nvSpPr>
          <p:spPr>
            <a:xfrm>
              <a:off x="9551664" y="6372224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4E8542">
                    <a:tint val="83000"/>
                    <a:satMod val="100000"/>
                    <a:lumMod val="100000"/>
                  </a:srgbClr>
                </a:gs>
                <a:gs pos="100000">
                  <a:srgbClr val="4E8542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4E85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9" name="Can 22">
              <a:extLst>
                <a:ext uri="{FF2B5EF4-FFF2-40B4-BE49-F238E27FC236}">
                  <a16:creationId xmlns:a16="http://schemas.microsoft.com/office/drawing/2014/main" id="{D33D7550-3C67-445C-ABF4-6E6BCFFA4894}"/>
                </a:ext>
              </a:extLst>
            </p:cNvPr>
            <p:cNvSpPr/>
            <p:nvPr/>
          </p:nvSpPr>
          <p:spPr>
            <a:xfrm>
              <a:off x="10104107" y="5419728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604878">
                    <a:tint val="83000"/>
                    <a:satMod val="100000"/>
                    <a:lumMod val="100000"/>
                  </a:srgbClr>
                </a:gs>
                <a:gs pos="100000">
                  <a:srgbClr val="604878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60487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20" name="Can 23">
              <a:extLst>
                <a:ext uri="{FF2B5EF4-FFF2-40B4-BE49-F238E27FC236}">
                  <a16:creationId xmlns:a16="http://schemas.microsoft.com/office/drawing/2014/main" id="{62775782-68FB-436F-A685-0FEC0DD4DD42}"/>
                </a:ext>
              </a:extLst>
            </p:cNvPr>
            <p:cNvSpPr/>
            <p:nvPr/>
          </p:nvSpPr>
          <p:spPr>
            <a:xfrm>
              <a:off x="10104109" y="5895975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C19859">
                    <a:tint val="83000"/>
                    <a:satMod val="100000"/>
                    <a:lumMod val="100000"/>
                  </a:srgbClr>
                </a:gs>
                <a:gs pos="100000">
                  <a:srgbClr val="C19859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C1985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21" name="Can 24">
              <a:extLst>
                <a:ext uri="{FF2B5EF4-FFF2-40B4-BE49-F238E27FC236}">
                  <a16:creationId xmlns:a16="http://schemas.microsoft.com/office/drawing/2014/main" id="{68FCB0D7-3CCF-4729-BEAE-1F1B8413A050}"/>
                </a:ext>
              </a:extLst>
            </p:cNvPr>
            <p:cNvSpPr/>
            <p:nvPr/>
          </p:nvSpPr>
          <p:spPr>
            <a:xfrm>
              <a:off x="10104108" y="6372222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4E8542">
                    <a:tint val="83000"/>
                    <a:satMod val="100000"/>
                    <a:lumMod val="100000"/>
                  </a:srgbClr>
                </a:gs>
                <a:gs pos="100000">
                  <a:srgbClr val="4E8542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4E85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76792CCB-A74D-4F4F-8ADE-C71C9529E218}"/>
              </a:ext>
            </a:extLst>
          </p:cNvPr>
          <p:cNvSpPr txBox="1"/>
          <p:nvPr/>
        </p:nvSpPr>
        <p:spPr>
          <a:xfrm>
            <a:off x="6533009" y="5859042"/>
            <a:ext cx="558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Partitioning and Replication</a:t>
            </a:r>
          </a:p>
        </p:txBody>
      </p:sp>
    </p:spTree>
    <p:extLst>
      <p:ext uri="{BB962C8B-B14F-4D97-AF65-F5344CB8AC3E}">
        <p14:creationId xmlns:p14="http://schemas.microsoft.com/office/powerpoint/2010/main" val="271724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8DDFD8-19D7-41CA-B2EA-7C99817D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09" y="114374"/>
            <a:ext cx="10515600" cy="471121"/>
          </a:xfrm>
        </p:spPr>
        <p:txBody>
          <a:bodyPr>
            <a:normAutofit fontScale="90000"/>
          </a:bodyPr>
          <a:lstStyle/>
          <a:p>
            <a:r>
              <a:rPr lang="en-IN" dirty="0"/>
              <a:t>What is Hadoop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CD4B9E-FBB3-415B-99E2-D886ED551BE7}"/>
              </a:ext>
            </a:extLst>
          </p:cNvPr>
          <p:cNvSpPr/>
          <p:nvPr/>
        </p:nvSpPr>
        <p:spPr>
          <a:xfrm>
            <a:off x="1168008" y="849759"/>
            <a:ext cx="10515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business value of Hadoop is this:  Hadoop solves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low-level problems of scheduling and coordinating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in a shared-nothing computer cluster, sends work to the nodes where data is stored so that it can be processed most efficiently, and detects and recovers from partial failure in the cluster.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Hadoop solves these fundamental problems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parallel processing.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focus on writing a small program to analyze data, and Hadoop will make sure the program is executed by the cluster.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A39B6F-7961-47FA-875C-8E7A2669EFB5}"/>
              </a:ext>
            </a:extLst>
          </p:cNvPr>
          <p:cNvSpPr/>
          <p:nvPr/>
        </p:nvSpPr>
        <p:spPr>
          <a:xfrm>
            <a:off x="1503680" y="2969459"/>
            <a:ext cx="8473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 published a white paper on MapReduce framework (2004)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Doug Cutting &amp; Mike Cafarella made Hadoop (2005)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NOT Big Data, neither is it a database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Platform (framework)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Hadoop Components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Hadoop Distributed File System (HDFS)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 Computing Engine (MapReduce)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 Manager (YARN)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BA604916-C997-4547-BB75-B6B2496C2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26035" y="3621359"/>
            <a:ext cx="4536467" cy="25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8DDFD8-19D7-41CA-B2EA-7C99817D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Hadoop Ecosystem</a:t>
            </a: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E348CC-B128-495E-97C4-57CE482D2113}"/>
              </a:ext>
            </a:extLst>
          </p:cNvPr>
          <p:cNvSpPr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HDFS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Hadoop Distributed Filesystem:  A file system for storing big datasets on a cluster; it makes the cluster look like it’s just one big disk.  Behind the scenes, it replicates the data and protects against node failure.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MapReduce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a programming framework for parallel processing of data.  The user defines two programs – a “mapper” and a “reducer” – and Hadoop coordinates execution throughout the cluster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YARN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the rest of the ecosystem:  YARN is the resource manager and scheduler in newer versions of Hadoop, and it allows other applications besides MapReduce to be executed within a Hadoop cluster.  This has led to a proliferation of new Hadoop-based systems like Pig, Hive, HBase, and Spark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558CDE-69A0-4F1A-9A96-59E77C116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4" r="23770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35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10E5C4-1E26-4588-AAB7-3FA716B4D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39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75ECC-2C4F-47D8-BF01-E1CFE3B51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68960"/>
            <a:ext cx="1641817" cy="670408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6FFE5207-F53F-4EE5-99F2-35A8FA78AC44}"/>
              </a:ext>
            </a:extLst>
          </p:cNvPr>
          <p:cNvSpPr/>
          <p:nvPr/>
        </p:nvSpPr>
        <p:spPr>
          <a:xfrm>
            <a:off x="2699792" y="1844824"/>
            <a:ext cx="3699710" cy="3717757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0C31F5-1B96-4FE5-B757-A61512EF0AFB}"/>
              </a:ext>
            </a:extLst>
          </p:cNvPr>
          <p:cNvSpPr txBox="1"/>
          <p:nvPr/>
        </p:nvSpPr>
        <p:spPr>
          <a:xfrm>
            <a:off x="179512" y="5589240"/>
            <a:ext cx="244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 Batch Processing</a:t>
            </a:r>
          </a:p>
        </p:txBody>
      </p:sp>
      <p:sp>
        <p:nvSpPr>
          <p:cNvPr id="12" name="Right Arrow 26">
            <a:extLst>
              <a:ext uri="{FF2B5EF4-FFF2-40B4-BE49-F238E27FC236}">
                <a16:creationId xmlns:a16="http://schemas.microsoft.com/office/drawing/2014/main" id="{5E30B449-378A-47C7-9851-FFAC15D7F860}"/>
              </a:ext>
            </a:extLst>
          </p:cNvPr>
          <p:cNvSpPr/>
          <p:nvPr/>
        </p:nvSpPr>
        <p:spPr>
          <a:xfrm>
            <a:off x="2194089" y="3368842"/>
            <a:ext cx="410892" cy="23436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ight Arrow 27">
            <a:extLst>
              <a:ext uri="{FF2B5EF4-FFF2-40B4-BE49-F238E27FC236}">
                <a16:creationId xmlns:a16="http://schemas.microsoft.com/office/drawing/2014/main" id="{8711134E-88CF-4FA9-9582-FF9806410D39}"/>
              </a:ext>
            </a:extLst>
          </p:cNvPr>
          <p:cNvSpPr/>
          <p:nvPr/>
        </p:nvSpPr>
        <p:spPr>
          <a:xfrm>
            <a:off x="6686235" y="3341643"/>
            <a:ext cx="410892" cy="23436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D3955D-86A5-4E4E-940F-39EF134AB47F}"/>
              </a:ext>
            </a:extLst>
          </p:cNvPr>
          <p:cNvSpPr txBox="1"/>
          <p:nvPr/>
        </p:nvSpPr>
        <p:spPr>
          <a:xfrm>
            <a:off x="3329740" y="2237873"/>
            <a:ext cx="102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Pregel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D1F4C-ABE0-4735-9990-167F152B101F}"/>
              </a:ext>
            </a:extLst>
          </p:cNvPr>
          <p:cNvSpPr txBox="1"/>
          <p:nvPr/>
        </p:nvSpPr>
        <p:spPr>
          <a:xfrm>
            <a:off x="3137236" y="2972311"/>
            <a:ext cx="10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Dremel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AC20E-15BD-417C-AD7A-082ED84D19E3}"/>
              </a:ext>
            </a:extLst>
          </p:cNvPr>
          <p:cNvSpPr txBox="1"/>
          <p:nvPr/>
        </p:nvSpPr>
        <p:spPr>
          <a:xfrm>
            <a:off x="3317710" y="3794027"/>
            <a:ext cx="103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Impala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FFE39-5E75-4A01-80EB-03031AD214CE}"/>
              </a:ext>
            </a:extLst>
          </p:cNvPr>
          <p:cNvSpPr txBox="1"/>
          <p:nvPr/>
        </p:nvSpPr>
        <p:spPr>
          <a:xfrm>
            <a:off x="4123825" y="3987589"/>
            <a:ext cx="138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GraphLab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CD352B-F82D-4C29-955A-87FBCBE42314}"/>
              </a:ext>
            </a:extLst>
          </p:cNvPr>
          <p:cNvSpPr txBox="1"/>
          <p:nvPr/>
        </p:nvSpPr>
        <p:spPr>
          <a:xfrm>
            <a:off x="4444614" y="2033335"/>
            <a:ext cx="106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Giraph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8D0B7E-0EB7-47D7-A884-EC6395D2049C}"/>
              </a:ext>
            </a:extLst>
          </p:cNvPr>
          <p:cNvSpPr txBox="1"/>
          <p:nvPr/>
        </p:nvSpPr>
        <p:spPr>
          <a:xfrm>
            <a:off x="4213522" y="2731344"/>
            <a:ext cx="79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17CB3-D916-4DAD-BF19-6B939BB501C5}"/>
              </a:ext>
            </a:extLst>
          </p:cNvPr>
          <p:cNvSpPr txBox="1"/>
          <p:nvPr/>
        </p:nvSpPr>
        <p:spPr>
          <a:xfrm>
            <a:off x="5327578" y="2497543"/>
            <a:ext cx="79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8BA7D0-29CC-42D4-A3DA-1B0B7491BCF0}"/>
              </a:ext>
            </a:extLst>
          </p:cNvPr>
          <p:cNvSpPr txBox="1"/>
          <p:nvPr/>
        </p:nvSpPr>
        <p:spPr>
          <a:xfrm>
            <a:off x="5366522" y="3584097"/>
            <a:ext cx="79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78F41-8FDF-4BEC-9CA2-2E2122569FC7}"/>
              </a:ext>
            </a:extLst>
          </p:cNvPr>
          <p:cNvSpPr txBox="1"/>
          <p:nvPr/>
        </p:nvSpPr>
        <p:spPr>
          <a:xfrm>
            <a:off x="4034236" y="3383169"/>
            <a:ext cx="97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8F1E66-E5DA-483F-9FDB-D95F1DFFEBE7}"/>
              </a:ext>
            </a:extLst>
          </p:cNvPr>
          <p:cNvSpPr txBox="1"/>
          <p:nvPr/>
        </p:nvSpPr>
        <p:spPr>
          <a:xfrm>
            <a:off x="3779912" y="5589240"/>
            <a:ext cx="186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Specialized Systems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A40E9-6F73-43CB-81E1-F3A19759987D}"/>
              </a:ext>
            </a:extLst>
          </p:cNvPr>
          <p:cNvSpPr txBox="1"/>
          <p:nvPr/>
        </p:nvSpPr>
        <p:spPr>
          <a:xfrm>
            <a:off x="2843808" y="6165304"/>
            <a:ext cx="368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(iterative, interactive, ML, streaming, graph, SQL,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FF1661-B436-43A9-814A-B51739FFBCBD}"/>
              </a:ext>
            </a:extLst>
          </p:cNvPr>
          <p:cNvSpPr txBox="1"/>
          <p:nvPr/>
        </p:nvSpPr>
        <p:spPr>
          <a:xfrm>
            <a:off x="6703408" y="5373216"/>
            <a:ext cx="244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52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 Unified Engine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588A1B-5FD7-49D7-9003-CE8F9399974B}"/>
              </a:ext>
            </a:extLst>
          </p:cNvPr>
          <p:cNvSpPr txBox="1"/>
          <p:nvPr/>
        </p:nvSpPr>
        <p:spPr>
          <a:xfrm>
            <a:off x="698751" y="2422539"/>
            <a:ext cx="123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(2004 – 2013)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A11269-3EEE-4D60-8556-8C4F587699D1}"/>
              </a:ext>
            </a:extLst>
          </p:cNvPr>
          <p:cNvSpPr txBox="1"/>
          <p:nvPr/>
        </p:nvSpPr>
        <p:spPr>
          <a:xfrm>
            <a:off x="2843808" y="1484784"/>
            <a:ext cx="123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(2007 – 2015?)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7120D0-1C06-49BE-9EDE-EE54D163F6CE}"/>
              </a:ext>
            </a:extLst>
          </p:cNvPr>
          <p:cNvSpPr txBox="1"/>
          <p:nvPr/>
        </p:nvSpPr>
        <p:spPr>
          <a:xfrm>
            <a:off x="7483374" y="2233390"/>
            <a:ext cx="123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(2012– ?)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7F8B31-8A91-4C76-BDF7-A9C0ED80D2F3}"/>
              </a:ext>
            </a:extLst>
          </p:cNvPr>
          <p:cNvSpPr txBox="1"/>
          <p:nvPr/>
        </p:nvSpPr>
        <p:spPr>
          <a:xfrm>
            <a:off x="4828320" y="3149728"/>
            <a:ext cx="125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Mahout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DDF70B3-AF9F-49DF-9562-82478E2503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5415" y="2866876"/>
            <a:ext cx="1113884" cy="873285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82052879-C738-4D1F-BFBE-5A5A0264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09" y="114374"/>
            <a:ext cx="10515600" cy="471121"/>
          </a:xfrm>
        </p:spPr>
        <p:txBody>
          <a:bodyPr>
            <a:normAutofit fontScale="90000"/>
          </a:bodyPr>
          <a:lstStyle/>
          <a:p>
            <a:r>
              <a:rPr lang="en-IN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3684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62044E-7A62-4A01-81E2-893AB07B61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2760" y="97546"/>
            <a:ext cx="1457985" cy="1143060"/>
          </a:xfrm>
          <a:prstGeom prst="rect">
            <a:avLst/>
          </a:prstGeom>
        </p:spPr>
      </p:pic>
      <p:pic>
        <p:nvPicPr>
          <p:cNvPr id="33" name="Picture 32">
            <a:hlinkClick r:id="rId4"/>
            <a:extLst>
              <a:ext uri="{FF2B5EF4-FFF2-40B4-BE49-F238E27FC236}">
                <a16:creationId xmlns:a16="http://schemas.microsoft.com/office/drawing/2014/main" id="{0150D59A-813E-4B4C-BDA6-5DFFB682F0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96" y="359534"/>
            <a:ext cx="2248901" cy="7096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0B5585-640A-47C6-9AC3-36D916D30077}"/>
              </a:ext>
            </a:extLst>
          </p:cNvPr>
          <p:cNvSpPr txBox="1"/>
          <p:nvPr/>
        </p:nvSpPr>
        <p:spPr>
          <a:xfrm>
            <a:off x="4315522" y="669076"/>
            <a:ext cx="45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185FDD-6FD4-4FE7-92B7-F38E3DF42C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65" y="1551525"/>
            <a:ext cx="1286255" cy="5252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7601EE-7426-44CC-BADA-2414B5A1C7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27" y="3183324"/>
            <a:ext cx="1213961" cy="5058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00D6CE-6504-4A44-8A1E-06DB87C44B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65" y="2272848"/>
            <a:ext cx="429781" cy="6096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37E774C-A095-41AB-A8C6-80FB2CF28AC9}"/>
              </a:ext>
            </a:extLst>
          </p:cNvPr>
          <p:cNvSpPr txBox="1"/>
          <p:nvPr/>
        </p:nvSpPr>
        <p:spPr>
          <a:xfrm>
            <a:off x="2051720" y="2377602"/>
            <a:ext cx="93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YARN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FA9C0BE-D4B8-4642-9D8B-8D373C54411A}"/>
              </a:ext>
            </a:extLst>
          </p:cNvPr>
          <p:cNvCxnSpPr/>
          <p:nvPr/>
        </p:nvCxnSpPr>
        <p:spPr>
          <a:xfrm>
            <a:off x="3148825" y="2577657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headEnd type="stealth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6081DE-D40D-4187-A5BE-8CFFCDFF9E40}"/>
              </a:ext>
            </a:extLst>
          </p:cNvPr>
          <p:cNvCxnSpPr/>
          <p:nvPr/>
        </p:nvCxnSpPr>
        <p:spPr>
          <a:xfrm>
            <a:off x="3148825" y="1814135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EB5BB0D-7969-4E51-B891-62E7F34F9EA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2759" y="1409032"/>
            <a:ext cx="851675" cy="667713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0BEEE6-D357-49BF-B7B5-56E23FDCECA0}"/>
              </a:ext>
            </a:extLst>
          </p:cNvPr>
          <p:cNvCxnSpPr/>
          <p:nvPr/>
        </p:nvCxnSpPr>
        <p:spPr>
          <a:xfrm>
            <a:off x="723436" y="4007452"/>
            <a:ext cx="763579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hlinkClick r:id="rId10"/>
            <a:extLst>
              <a:ext uri="{FF2B5EF4-FFF2-40B4-BE49-F238E27FC236}">
                <a16:creationId xmlns:a16="http://schemas.microsoft.com/office/drawing/2014/main" id="{2E16BB41-62A0-4BE5-A7B2-57CBB3C300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80" y="4270062"/>
            <a:ext cx="570787" cy="70096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5D7BE6-6E9D-456C-BDFB-57725C3CC4F2}"/>
              </a:ext>
            </a:extLst>
          </p:cNvPr>
          <p:cNvCxnSpPr/>
          <p:nvPr/>
        </p:nvCxnSpPr>
        <p:spPr>
          <a:xfrm>
            <a:off x="3148825" y="4687743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F473A287-AC45-4DEA-96CE-AEF5F935C25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7731" y="4286688"/>
            <a:ext cx="851675" cy="66771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0196762-1DBA-44E0-A2B9-2C5677566E0B}"/>
              </a:ext>
            </a:extLst>
          </p:cNvPr>
          <p:cNvSpPr txBox="1"/>
          <p:nvPr/>
        </p:nvSpPr>
        <p:spPr>
          <a:xfrm>
            <a:off x="6526251" y="4509990"/>
            <a:ext cx="771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A9178-7553-4982-8A17-5EF8D0ED30B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59315" y="5011080"/>
            <a:ext cx="945956" cy="529735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9B10F1-09D8-42F7-98F7-781C7B55E01B}"/>
              </a:ext>
            </a:extLst>
          </p:cNvPr>
          <p:cNvCxnSpPr/>
          <p:nvPr/>
        </p:nvCxnSpPr>
        <p:spPr>
          <a:xfrm>
            <a:off x="3148825" y="5375401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2E1E116-0B3B-4317-88E5-C98194BAA7D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7731" y="4874690"/>
            <a:ext cx="851675" cy="66771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0641D36-5B5C-4B46-9D5C-71C968AC1384}"/>
              </a:ext>
            </a:extLst>
          </p:cNvPr>
          <p:cNvSpPr txBox="1"/>
          <p:nvPr/>
        </p:nvSpPr>
        <p:spPr>
          <a:xfrm>
            <a:off x="6532554" y="5075891"/>
            <a:ext cx="113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MLlib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0FAE7F-A9D3-445A-986A-AE64417292B7}"/>
              </a:ext>
            </a:extLst>
          </p:cNvPr>
          <p:cNvCxnSpPr/>
          <p:nvPr/>
        </p:nvCxnSpPr>
        <p:spPr>
          <a:xfrm>
            <a:off x="3163854" y="6039307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5E1CAA8F-67BB-4BD1-9992-A40BACDEC4A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2759" y="5538596"/>
            <a:ext cx="851675" cy="66771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E59DBCC-7701-44D5-8D16-A74F22FEE88E}"/>
              </a:ext>
            </a:extLst>
          </p:cNvPr>
          <p:cNvSpPr txBox="1"/>
          <p:nvPr/>
        </p:nvSpPr>
        <p:spPr>
          <a:xfrm>
            <a:off x="6547582" y="5739797"/>
            <a:ext cx="1624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Streaming</a:t>
            </a:r>
          </a:p>
        </p:txBody>
      </p:sp>
      <p:pic>
        <p:nvPicPr>
          <p:cNvPr id="54" name="Picture 4" descr="https://storm.apache.org/images/logocontest/storm_logo_winner.png">
            <a:extLst>
              <a:ext uri="{FF2B5EF4-FFF2-40B4-BE49-F238E27FC236}">
                <a16:creationId xmlns:a16="http://schemas.microsoft.com/office/drawing/2014/main" id="{18C471C5-6918-4788-AC56-F8281A60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245" y="5804029"/>
            <a:ext cx="1247675" cy="60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A7DAD19-751C-4C1B-841A-2F135F369707}"/>
              </a:ext>
            </a:extLst>
          </p:cNvPr>
          <p:cNvCxnSpPr/>
          <p:nvPr/>
        </p:nvCxnSpPr>
        <p:spPr>
          <a:xfrm>
            <a:off x="3148825" y="3367332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FD6F095-0D99-4599-9FF3-9B8F306612E3}"/>
              </a:ext>
            </a:extLst>
          </p:cNvPr>
          <p:cNvSpPr txBox="1"/>
          <p:nvPr/>
        </p:nvSpPr>
        <p:spPr>
          <a:xfrm>
            <a:off x="6341326" y="2408820"/>
            <a:ext cx="183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YARN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5DBFE64-9948-46CC-8135-A6ADE2BB28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87" y="3082815"/>
            <a:ext cx="1213961" cy="5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6" grpId="0"/>
      <p:bldP spid="50" grpId="0"/>
      <p:bldP spid="53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495681-2C32-40DB-A9CD-27C34EA40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07" b="8961"/>
          <a:stretch/>
        </p:blipFill>
        <p:spPr>
          <a:xfrm>
            <a:off x="838200" y="704766"/>
            <a:ext cx="10628376" cy="4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26EF68-FD00-4F64-9CC7-5223E781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974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l Tech 2018 in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CFDE075-3270-4B81-926B-5ABD2536125B}" vid="{96A420AC-D6FB-4230-95A3-B51DF1DFB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438</Words>
  <Application>Microsoft Office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Candara</vt:lpstr>
      <vt:lpstr>Tw Cen MT</vt:lpstr>
      <vt:lpstr>Wingdings</vt:lpstr>
      <vt:lpstr>Office Theme</vt:lpstr>
      <vt:lpstr>Dell Tech 2018 internal</vt:lpstr>
      <vt:lpstr>Big Data World</vt:lpstr>
      <vt:lpstr>Scaling Out Horizontally</vt:lpstr>
      <vt:lpstr>What is Hadoop</vt:lpstr>
      <vt:lpstr>Hadoop Ecosystem</vt:lpstr>
      <vt:lpstr>PowerPoint Presentation</vt:lpstr>
      <vt:lpstr>Spark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guidelines..</dc:title>
  <dc:creator>Hemant Garg</dc:creator>
  <cp:lastModifiedBy>Hemant Garg</cp:lastModifiedBy>
  <cp:revision>3</cp:revision>
  <dcterms:created xsi:type="dcterms:W3CDTF">2020-02-29T09:04:13Z</dcterms:created>
  <dcterms:modified xsi:type="dcterms:W3CDTF">2020-03-28T06:17:14Z</dcterms:modified>
</cp:coreProperties>
</file>